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0" r:id="rId3"/>
    <p:sldId id="261" r:id="rId4"/>
    <p:sldId id="258" r:id="rId5"/>
    <p:sldId id="264" r:id="rId6"/>
    <p:sldId id="259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629"/>
    <a:srgbClr val="FF00FF"/>
    <a:srgbClr val="3D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826" autoAdjust="0"/>
  </p:normalViewPr>
  <p:slideViewPr>
    <p:cSldViewPr>
      <p:cViewPr varScale="1">
        <p:scale>
          <a:sx n="72" d="100"/>
          <a:sy n="72" d="100"/>
        </p:scale>
        <p:origin x="-60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15DBE-6B15-43B8-BDB4-1BFB8EB0A94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D388E-1982-46A5-B76C-539067D0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3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 smtClean="0"/>
          </a:p>
          <a:p>
            <a:r>
              <a:rPr lang="hu-HU" dirty="0" smtClean="0"/>
              <a:t>A </a:t>
            </a:r>
            <a:r>
              <a:rPr lang="hu-HU" dirty="0" smtClean="0"/>
              <a:t>számítástechnika és a programozás teljesen </a:t>
            </a:r>
            <a:r>
              <a:rPr lang="hu-HU" dirty="0" smtClean="0"/>
              <a:t>más mint amire sokan gondolnak!</a:t>
            </a:r>
            <a:endParaRPr lang="hu-HU" dirty="0" smtClean="0"/>
          </a:p>
          <a:p>
            <a:r>
              <a:rPr lang="hu-HU" dirty="0" smtClean="0"/>
              <a:t>Ha valaki vadul püfföli a billenytűzetet és közben őrületes szamárságokat mond, az nem programozás.</a:t>
            </a:r>
          </a:p>
          <a:p>
            <a:r>
              <a:rPr lang="hu-HU" dirty="0" smtClean="0"/>
              <a:t>A hackeléses támadások </a:t>
            </a:r>
            <a:r>
              <a:rPr lang="hu-HU" dirty="0" smtClean="0"/>
              <a:t>egyik része vak próbálkozás. – 22 port user: root PW: 12345678</a:t>
            </a:r>
          </a:p>
          <a:p>
            <a:r>
              <a:rPr lang="hu-HU" dirty="0" smtClean="0"/>
              <a:t>A másik része emberi hibák kihasználása - add meg a jelszavad, idegen programok futtatása</a:t>
            </a:r>
          </a:p>
          <a:p>
            <a:r>
              <a:rPr lang="hu-HU" dirty="0" smtClean="0"/>
              <a:t>A programozás teljesen más – sok szempontból szürkébb, sok szempotból sokkal érdekesebb</a:t>
            </a:r>
            <a:r>
              <a:rPr lang="hu-HU" dirty="0" smtClean="0"/>
              <a:t>.</a:t>
            </a:r>
          </a:p>
          <a:p>
            <a:endParaRPr lang="hu-HU" dirty="0" smtClean="0"/>
          </a:p>
          <a:p>
            <a:r>
              <a:rPr lang="hu-HU" dirty="0" smtClean="0"/>
              <a:t>Egyre inkább a digitális térben élünk.</a:t>
            </a:r>
          </a:p>
          <a:p>
            <a:r>
              <a:rPr lang="hu-HU" dirty="0" smtClean="0"/>
              <a:t>Ezt számítógépek alkotják és programok működtetik.</a:t>
            </a:r>
          </a:p>
          <a:p>
            <a:r>
              <a:rPr lang="hu-HU" dirty="0" smtClean="0"/>
              <a:t>Már jelenleg is az emberi elme számára felfoghatatlan sebességekről</a:t>
            </a:r>
            <a:r>
              <a:rPr lang="hu-HU" baseline="0" dirty="0" smtClean="0"/>
              <a:t> és adatmennyiségekről van szó.</a:t>
            </a:r>
          </a:p>
          <a:p>
            <a:r>
              <a:rPr lang="hu-HU" baseline="0" dirty="0" smtClean="0"/>
              <a:t>Nézzünk is egy quizt ezekről.</a:t>
            </a:r>
            <a:endParaRPr lang="en-US" dirty="0" smtClean="0"/>
          </a:p>
          <a:p>
            <a:endParaRPr lang="hu-H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Az utobbi időben inkább hobbiból programozom.</a:t>
            </a:r>
          </a:p>
          <a:p>
            <a:endParaRPr lang="hu-HU" dirty="0" smtClean="0"/>
          </a:p>
          <a:p>
            <a:r>
              <a:rPr lang="hu-HU" dirty="0" smtClean="0"/>
              <a:t>Kirándultam a webes környezetbe is. Készítettem egy sport közösségi oldalt, de végül is nem indítottam be.</a:t>
            </a:r>
          </a:p>
          <a:p>
            <a:r>
              <a:rPr lang="hu-HU" dirty="0" smtClean="0"/>
              <a:t>Mobil alkalmazást is készítettem, de ezzel foglalkoztam a legkevesebbet.</a:t>
            </a:r>
          </a:p>
          <a:p>
            <a:endParaRPr lang="hu-HU" dirty="0" smtClean="0"/>
          </a:p>
          <a:p>
            <a:r>
              <a:rPr lang="hu-HU" dirty="0" smtClean="0"/>
              <a:t>Újra tanultam az eredeti szakmámat és mikroelektronikai</a:t>
            </a:r>
            <a:r>
              <a:rPr lang="hu-HU" baseline="0" dirty="0" smtClean="0"/>
              <a:t> rendszereket fejlesztek leginkább.</a:t>
            </a:r>
          </a:p>
          <a:p>
            <a:r>
              <a:rPr lang="hu-HU" baseline="0" dirty="0" smtClean="0"/>
              <a:t>Egyik utolsó fejlesztésemmel ti is találkoztatok: Menza. Ennek minden elemét, beleértve a kártyaolvaso SW, HW részt a kijelző részt, az adminisztrátori részt és az adatbázist is én készítettem.</a:t>
            </a:r>
          </a:p>
          <a:p>
            <a:endParaRPr lang="hu-HU" baseline="0" dirty="0" smtClean="0"/>
          </a:p>
          <a:p>
            <a:r>
              <a:rPr lang="hu-HU" baseline="0" dirty="0" smtClean="0"/>
              <a:t>A Keleti pályaudvar elzárt részén az egyik vágányon fél éve működik elemről egy kisérleti adatgyűjtő és továbbító berendezésem. Ez 5 percenként küld be adatot, amit egy grafikus környezet feldolgoz és láthatóvá tesz.</a:t>
            </a:r>
          </a:p>
          <a:p>
            <a:endParaRPr lang="hu-HU" baseline="0" dirty="0" smtClean="0"/>
          </a:p>
          <a:p>
            <a:r>
              <a:rPr lang="hu-HU" baseline="0" dirty="0" smtClean="0"/>
              <a:t>Számomra élmény a programozás. Élvezem csinálni és sokat tanultam belőle. Nem csak szakmailag, de más az élethez szükséges képességeket is ezen keresztül sajátítottam el:</a:t>
            </a:r>
          </a:p>
          <a:p>
            <a:r>
              <a:rPr lang="hu-HU" baseline="0" dirty="0" smtClean="0"/>
              <a:t>Önálló tanulás és önképzés talán a legfontosabb ezek közül.</a:t>
            </a:r>
          </a:p>
          <a:p>
            <a:endParaRPr lang="hu-HU" baseline="0" dirty="0" smtClean="0"/>
          </a:p>
          <a:p>
            <a:r>
              <a:rPr lang="hu-HU" baseline="0" dirty="0" smtClean="0"/>
              <a:t>Remélem sikerült mégtöbb kedvet csinálnom a programozáshoz.</a:t>
            </a:r>
          </a:p>
          <a:p>
            <a:r>
              <a:rPr lang="hu-HU" baseline="0" smtClean="0"/>
              <a:t>Nézzük meg kicsit közelebbről, hogy mi is a programozás valójában.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mtClean="0"/>
              <a:t>gmailpd15</a:t>
            </a:r>
            <a:r>
              <a:rPr lang="hu-HU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Programokat, alkalmazásokat, weboldalakata, telefont, Excelt, adatbázist,</a:t>
            </a:r>
            <a:r>
              <a:rPr lang="hu-HU" baseline="0" dirty="0" smtClean="0"/>
              <a:t> stb programozni.</a:t>
            </a:r>
          </a:p>
          <a:p>
            <a:r>
              <a:rPr lang="hu-HU" baseline="0" dirty="0" smtClean="0"/>
              <a:t>Problémákat megoldani számítógéppel.</a:t>
            </a:r>
          </a:p>
          <a:p>
            <a:endParaRPr lang="hu-HU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6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 boldogság és a siker kulcsa, hogy azzal</a:t>
            </a:r>
            <a:r>
              <a:rPr lang="hu-HU" baseline="0" dirty="0" smtClean="0"/>
              <a:t> foglalkozzál, amit szeretsz csinálni.</a:t>
            </a:r>
          </a:p>
          <a:p>
            <a:r>
              <a:rPr lang="hu-HU" baseline="0" dirty="0" smtClean="0"/>
              <a:t>Ha megszereted a programozást, akkor szinte végtelen a lehetőségek száma.</a:t>
            </a:r>
          </a:p>
          <a:p>
            <a:endParaRPr lang="hu-HU" baseline="0" dirty="0" smtClean="0"/>
          </a:p>
          <a:p>
            <a:r>
              <a:rPr lang="hu-HU" baseline="0" dirty="0" smtClean="0"/>
              <a:t>Én erre hamar rátaláltam.</a:t>
            </a:r>
          </a:p>
          <a:p>
            <a:r>
              <a:rPr lang="hu-HU" baseline="0" dirty="0" smtClean="0"/>
              <a:t>Első programom 10 éves koromban írtam 1982-ben ZX Spectrum számítógépen. Egy játék volt. Az általam irányított A betűt a gép B betűje akarta elkapni.</a:t>
            </a:r>
          </a:p>
          <a:p>
            <a:r>
              <a:rPr lang="hu-HU" baseline="0" dirty="0" smtClean="0"/>
              <a:t>Azóta rengeteg program fejlesztésben vettem részt és minden feladatkörben dolgoztam.</a:t>
            </a:r>
          </a:p>
          <a:p>
            <a:r>
              <a:rPr lang="hu-HU" baseline="0" dirty="0" smtClean="0"/>
              <a:t>Kedvenceim:</a:t>
            </a:r>
          </a:p>
          <a:p>
            <a:r>
              <a:rPr lang="hu-HU" baseline="0" dirty="0" smtClean="0"/>
              <a:t>*Nagy rendszerek fejlesztését vezetni – Bank, biztosító, Navigációs SW, stb.</a:t>
            </a:r>
          </a:p>
          <a:p>
            <a:r>
              <a:rPr lang="hu-HU" baseline="0" dirty="0" smtClean="0"/>
              <a:t>*HW beágyazott rendszereit programozni</a:t>
            </a:r>
          </a:p>
          <a:p>
            <a:r>
              <a:rPr lang="hu-HU" baseline="0" smtClean="0"/>
              <a:t>*Bármilyen problémát megoldani számítógéppel – Az iskola Menza rendszere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Mit programozzon az akinek kedve támad ezzel foglalkozni?</a:t>
            </a:r>
          </a:p>
          <a:p>
            <a:r>
              <a:rPr lang="hu-HU" dirty="0" smtClean="0"/>
              <a:t>Bármit</a:t>
            </a:r>
          </a:p>
          <a:p>
            <a:r>
              <a:rPr lang="hu-HU" dirty="0" smtClean="0"/>
              <a:t>Az</a:t>
            </a:r>
            <a:r>
              <a:rPr lang="hu-HU" baseline="0" dirty="0" smtClean="0"/>
              <a:t> internet segít.</a:t>
            </a:r>
          </a:p>
          <a:p>
            <a:r>
              <a:rPr lang="hu-HU" baseline="0" dirty="0" smtClean="0"/>
              <a:t>Mindenhez van leírás, tutorial videó, példaprogramok, gyűjtő oldalak.</a:t>
            </a:r>
          </a:p>
          <a:p>
            <a:r>
              <a:rPr lang="hu-HU" baseline="0" dirty="0" smtClean="0"/>
              <a:t>Persze a legtöbb angolul.</a:t>
            </a:r>
          </a:p>
          <a:p>
            <a:r>
              <a:rPr lang="hu-HU" baseline="0" dirty="0" smtClean="0"/>
              <a:t>Aki programozni akar, annak az angolt kell ismernie alap fokon.</a:t>
            </a:r>
          </a:p>
          <a:p>
            <a:r>
              <a:rPr lang="hu-HU" baseline="0" dirty="0" smtClean="0"/>
              <a:t>Végső soron a kód mondja meg a választ, de jó ha a magyarázatot is érti az ember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Hogy konkrétan mit lehet programozni? Tényleg bármit.</a:t>
            </a:r>
          </a:p>
          <a:p>
            <a:r>
              <a:rPr lang="hu-HU" dirty="0" smtClean="0"/>
              <a:t>Nem</a:t>
            </a:r>
            <a:r>
              <a:rPr lang="hu-HU" baseline="0" dirty="0" smtClean="0"/>
              <a:t> szükséges, hogy haszna is legyen. Bár a mindenkori haszna a gyakorlás és közben szerzett új tudáselemek.</a:t>
            </a:r>
          </a:p>
          <a:p>
            <a:endParaRPr lang="hu-HU" dirty="0" smtClean="0"/>
          </a:p>
          <a:p>
            <a:r>
              <a:rPr lang="hu-HU" dirty="0" smtClean="0"/>
              <a:t>Első programom ZXSpectrumon 1982-ben a</a:t>
            </a:r>
            <a:r>
              <a:rPr lang="hu-HU" baseline="0" dirty="0" smtClean="0"/>
              <a:t> B üldözi az én A-mat program volt.</a:t>
            </a:r>
          </a:p>
          <a:p>
            <a:r>
              <a:rPr lang="hu-HU" baseline="0" dirty="0" smtClean="0"/>
              <a:t>Készült sok minden: karakter felismerés, egyszerű játékok, képfeldolgozás</a:t>
            </a:r>
          </a:p>
          <a:p>
            <a:endParaRPr lang="hu-HU" baseline="0" dirty="0" smtClean="0"/>
          </a:p>
          <a:p>
            <a:r>
              <a:rPr lang="hu-HU" baseline="0" dirty="0" smtClean="0"/>
              <a:t>Később a munkában is programoztam: ATM kezelő program, Kártyás tranzakciók feldolgozását végző program.</a:t>
            </a:r>
          </a:p>
          <a:p>
            <a:endParaRPr lang="hu-HU" baseline="0" dirty="0" smtClean="0"/>
          </a:p>
          <a:p>
            <a:r>
              <a:rPr lang="hu-HU" baseline="0" dirty="0" smtClean="0"/>
              <a:t>Majd egyre inkább már fejlesztéseket vezettem: Cetelem bank mobil bank első verziója; NavNGo navigáció Kínai verziójának fejlesztése. Csak néhány példa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Legnagyobb általam vezetett projekt a NADIRIM</a:t>
            </a:r>
            <a:r>
              <a:rPr lang="hu-HU" baseline="0" dirty="0" smtClean="0"/>
              <a:t> volt.</a:t>
            </a:r>
          </a:p>
          <a:p>
            <a:r>
              <a:rPr lang="hu-HU" baseline="0" dirty="0" smtClean="0"/>
              <a:t>Ez egy online szerepjáték volt, amit a németországi Játékkiállításon mutattunk be nagy sikerrel.</a:t>
            </a:r>
          </a:p>
          <a:p>
            <a:r>
              <a:rPr lang="hu-HU" baseline="0" dirty="0" smtClean="0"/>
              <a:t>Végül a játék nem lett sikeres, pedig az lehetett volna, de a befektető eltaktikázta a piacra vitelt.</a:t>
            </a:r>
          </a:p>
          <a:p>
            <a:r>
              <a:rPr lang="hu-HU" baseline="0" dirty="0" smtClean="0"/>
              <a:t>Ezen össze is vesztem vele és otthagytam a fejlesztést. Sajnos igazam lett.</a:t>
            </a:r>
          </a:p>
          <a:p>
            <a:r>
              <a:rPr lang="hu-HU" baseline="0" dirty="0" smtClean="0"/>
              <a:t>Ezen 4  10-15 fős csapat és további 4 csapat még külföldről (Kínából és Németországból) dolgoztak együtt.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67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Másik nagy játékprojektem volt a Raven Squad. Ez egy PC és Xbox játék volt. FPS és RTS elemekt vegyítette a játékmenet.</a:t>
            </a:r>
          </a:p>
          <a:p>
            <a:r>
              <a:rPr lang="hu-HU" dirty="0" smtClean="0"/>
              <a:t>Az ötlet kezdetben forradalmi volt, de a projekt pénzügyi</a:t>
            </a:r>
            <a:r>
              <a:rPr lang="hu-HU" baseline="0" dirty="0" smtClean="0"/>
              <a:t> okok miatt csúszott 4 évet a megjelenéssel.</a:t>
            </a:r>
          </a:p>
          <a:p>
            <a:r>
              <a:rPr lang="hu-HU" baseline="0" dirty="0" smtClean="0"/>
              <a:t>Addigra már a technológia meghaladott lett és nagy stúdiókkal nem tudtunk versenyezni.</a:t>
            </a:r>
          </a:p>
          <a:p>
            <a:r>
              <a:rPr lang="hu-HU" dirty="0" smtClean="0"/>
              <a:t>Én fejeztem</a:t>
            </a:r>
            <a:r>
              <a:rPr lang="hu-HU" baseline="0" dirty="0" smtClean="0"/>
              <a:t> be az utolsó évét.</a:t>
            </a:r>
          </a:p>
          <a:p>
            <a:r>
              <a:rPr lang="hu-HU" baseline="0" dirty="0" smtClean="0"/>
              <a:t>Nem lett AAA játék, de szép bevételt hozott.</a:t>
            </a:r>
          </a:p>
          <a:p>
            <a:r>
              <a:rPr lang="hu-HU" baseline="0" dirty="0" smtClean="0"/>
              <a:t>Az nem utolsó öröm, ha a Credits-ben a 3. helyen szerepel a nevem és felkerültem a nemzetközileg jegyzett játékfejlesztők listájára.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D388E-1982-46A5-B76C-539067D08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0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1/24/2021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7" y="260648"/>
            <a:ext cx="8087867" cy="936104"/>
          </a:xfrm>
        </p:spPr>
        <p:txBody>
          <a:bodyPr>
            <a:normAutofit/>
          </a:bodyPr>
          <a:lstStyle/>
          <a:p>
            <a:r>
              <a:rPr lang="hu-HU" sz="3600" b="0" cap="none" dirty="0" smtClean="0">
                <a:solidFill>
                  <a:srgbClr val="FFFF00"/>
                </a:solidFill>
                <a:latin typeface="Arial" pitchFamily="34" charset="0"/>
              </a:rPr>
              <a:t>#include </a:t>
            </a:r>
            <a:r>
              <a:rPr lang="hu-HU" b="0" cap="none" dirty="0" smtClean="0">
                <a:solidFill>
                  <a:srgbClr val="FFFF00"/>
                </a:solidFill>
                <a:latin typeface="Arial" pitchFamily="34" charset="0"/>
              </a:rPr>
              <a:t>&lt;</a:t>
            </a:r>
            <a:r>
              <a:rPr lang="hu-HU" sz="3600" b="0" cap="none" dirty="0" smtClean="0">
                <a:latin typeface="Arial" pitchFamily="34" charset="0"/>
              </a:rPr>
              <a:t>GameDev</a:t>
            </a:r>
            <a:r>
              <a:rPr lang="hu-HU" sz="3600" b="0" cap="none" dirty="0" smtClean="0">
                <a:solidFill>
                  <a:srgbClr val="FFFF00"/>
                </a:solidFill>
                <a:latin typeface="Arial" pitchFamily="34" charset="0"/>
              </a:rPr>
              <a:t>4</a:t>
            </a:r>
            <a:r>
              <a:rPr lang="hu-HU" sz="3600" b="0" cap="none" dirty="0" smtClean="0">
                <a:latin typeface="Arial" pitchFamily="34" charset="0"/>
              </a:rPr>
              <a:t>Beginners1.h</a:t>
            </a:r>
            <a:r>
              <a:rPr lang="hu-HU" b="0" cap="none" dirty="0" smtClean="0">
                <a:solidFill>
                  <a:srgbClr val="FFFF00"/>
                </a:solidFill>
                <a:latin typeface="Arial" pitchFamily="34" charset="0"/>
              </a:rPr>
              <a:t>&gt;</a:t>
            </a:r>
            <a:endParaRPr lang="en-US" b="0" cap="none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3952" y="-51792"/>
            <a:ext cx="6480048" cy="384448"/>
          </a:xfrm>
        </p:spPr>
        <p:txBody>
          <a:bodyPr/>
          <a:lstStyle/>
          <a:p>
            <a:r>
              <a:rPr lang="hu-HU" dirty="0" smtClean="0"/>
              <a:t>Funny, easy and usefull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13692" y="1052736"/>
            <a:ext cx="9157691" cy="5805264"/>
            <a:chOff x="-13692" y="0"/>
            <a:chExt cx="9157691" cy="68580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692" y="0"/>
              <a:ext cx="3608334" cy="5517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" t="12990" r="-393" b="12469"/>
            <a:stretch/>
          </p:blipFill>
          <p:spPr bwMode="auto">
            <a:xfrm>
              <a:off x="-13692" y="4840742"/>
              <a:ext cx="3608334" cy="2017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642" y="1"/>
              <a:ext cx="2692553" cy="1706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95" y="3424"/>
              <a:ext cx="2851447" cy="1703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642" y="3190875"/>
              <a:ext cx="2679655" cy="1759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94" y="3190875"/>
              <a:ext cx="2856805" cy="1759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96" b="13811"/>
            <a:stretch/>
          </p:blipFill>
          <p:spPr bwMode="auto">
            <a:xfrm>
              <a:off x="6274297" y="1706877"/>
              <a:ext cx="2864345" cy="148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11648" r="5708" b="216"/>
            <a:stretch/>
          </p:blipFill>
          <p:spPr bwMode="auto">
            <a:xfrm>
              <a:off x="3594642" y="4950000"/>
              <a:ext cx="2692552" cy="190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298" y="4840742"/>
              <a:ext cx="2864344" cy="2017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643" y="1628800"/>
              <a:ext cx="2649514" cy="156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85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15331" cy="284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2879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 t="29719" r="5422" b="15020"/>
          <a:stretch/>
        </p:blipFill>
        <p:spPr>
          <a:xfrm>
            <a:off x="6019116" y="4836415"/>
            <a:ext cx="3104581" cy="19952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" r="12650" b="30442"/>
          <a:stretch/>
        </p:blipFill>
        <p:spPr>
          <a:xfrm>
            <a:off x="6019116" y="2849530"/>
            <a:ext cx="3104581" cy="2012401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531"/>
            <a:ext cx="3261787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787" y="2879030"/>
            <a:ext cx="2728263" cy="295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0220"/>
            <a:ext cx="1516003" cy="224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98" y="4895483"/>
            <a:ext cx="4488251" cy="202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4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467600" cy="1008112"/>
          </a:xfrm>
        </p:spPr>
        <p:txBody>
          <a:bodyPr>
            <a:normAutofit/>
          </a:bodyPr>
          <a:lstStyle/>
          <a:p>
            <a:pPr algn="ctr"/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http://kahoot.it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24744"/>
            <a:ext cx="8435280" cy="5544616"/>
          </a:xfrm>
        </p:spPr>
        <p:txBody>
          <a:bodyPr>
            <a:normAutofit lnSpcReduction="10000"/>
          </a:bodyPr>
          <a:lstStyle/>
          <a:p>
            <a:pPr marL="36576" indent="0" algn="ctr">
              <a:buClr>
                <a:srgbClr val="FF00FF"/>
              </a:buClr>
              <a:buNone/>
            </a:pPr>
            <a:r>
              <a:rPr lang="hu-HU" sz="11500" dirty="0" smtClean="0">
                <a:solidFill>
                  <a:srgbClr val="FFFF00"/>
                </a:solidFill>
              </a:rPr>
              <a:t>[</a:t>
            </a:r>
            <a:r>
              <a:rPr lang="hu-HU" sz="11500" dirty="0" smtClean="0">
                <a:solidFill>
                  <a:srgbClr val="00B0F0"/>
                </a:solidFill>
              </a:rPr>
              <a:t>??????</a:t>
            </a:r>
            <a:r>
              <a:rPr lang="hu-HU" sz="11500" dirty="0" smtClean="0">
                <a:solidFill>
                  <a:srgbClr val="FFFF00"/>
                </a:solidFill>
              </a:rPr>
              <a:t>]</a:t>
            </a:r>
            <a:endParaRPr lang="hu-HU" sz="4000" dirty="0" smtClean="0">
              <a:solidFill>
                <a:srgbClr val="FFFF00"/>
              </a:solidFill>
            </a:endParaRP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Milyen magas az a papírhalom, ami egy CD adatait tartalmazza szövegesen kinyomtatva?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Hány utasítást hajt végre egy számítógép 1s alatt?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Mi volt az első videojáték?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Hány programsorból állt az első DOOM? 600, 6k, 60k, 600k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Milyen nyelven írják a nagy játékokat? (A, B, C, D)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Mennyi </a:t>
            </a:r>
            <a:r>
              <a:rPr lang="hu-H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 értéke, ha a=1 és b = ++a + a ?  </a:t>
            </a:r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(1,2,3,4)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Hány képpont van a 4k képernyőn? 4k, 8k, 4M 8M</a:t>
            </a:r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97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7467600" cy="836712"/>
          </a:xfrm>
        </p:spPr>
        <p:txBody>
          <a:bodyPr>
            <a:normAutofit/>
          </a:bodyPr>
          <a:lstStyle/>
          <a:p>
            <a:pPr algn="ctr"/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http://kahoot.it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96552" y="1052736"/>
            <a:ext cx="9540552" cy="5616624"/>
          </a:xfrm>
        </p:spPr>
        <p:txBody>
          <a:bodyPr lIns="0" tIns="0" rIns="0" bIns="0">
            <a:noAutofit/>
          </a:bodyPr>
          <a:lstStyle/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CD kinyomtatva (640MB, 3500kar/lap) – </a:t>
            </a:r>
            <a:r>
              <a:rPr lang="hu-HU" sz="3200" dirty="0" smtClean="0">
                <a:solidFill>
                  <a:srgbClr val="00B0F0"/>
                </a:solidFill>
              </a:rPr>
              <a:t>19méter</a:t>
            </a:r>
          </a:p>
          <a:p>
            <a:pPr lvl="1"/>
            <a:r>
              <a:rPr lang="hu-HU" sz="3200" dirty="0" smtClean="0">
                <a:solidFill>
                  <a:srgbClr val="92D050"/>
                </a:solidFill>
              </a:rPr>
              <a:t>2020 </a:t>
            </a:r>
            <a:r>
              <a:rPr lang="hu-HU" sz="3200" dirty="0" smtClean="0">
                <a:solidFill>
                  <a:srgbClr val="FFC000"/>
                </a:solidFill>
              </a:rPr>
              <a:t>AMD </a:t>
            </a:r>
            <a:r>
              <a:rPr lang="hu-HU" sz="3200" dirty="0">
                <a:solidFill>
                  <a:srgbClr val="FFC000"/>
                </a:solidFill>
              </a:rPr>
              <a:t>Ryzen </a:t>
            </a:r>
            <a:r>
              <a:rPr lang="hu-HU" sz="3200" dirty="0" smtClean="0">
                <a:solidFill>
                  <a:srgbClr val="FFC000"/>
                </a:solidFill>
              </a:rPr>
              <a:t>3990X 4GHz (16) </a:t>
            </a:r>
            <a:r>
              <a:rPr lang="hu-HU" sz="3200" dirty="0" smtClean="0">
                <a:solidFill>
                  <a:srgbClr val="00B0F0"/>
                </a:solidFill>
              </a:rPr>
              <a:t>2,35e12 IPS</a:t>
            </a:r>
            <a:endParaRPr lang="hu-HU" sz="3200" dirty="0">
              <a:solidFill>
                <a:srgbClr val="FFC000"/>
              </a:solidFill>
            </a:endParaRPr>
          </a:p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Első videójáték a </a:t>
            </a:r>
            <a:r>
              <a:rPr lang="hu-HU" sz="3200" dirty="0" smtClean="0">
                <a:solidFill>
                  <a:srgbClr val="00B0F0"/>
                </a:solidFill>
              </a:rPr>
              <a:t>Tennis 1957</a:t>
            </a:r>
          </a:p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Játékok programnyelve a </a:t>
            </a:r>
            <a:r>
              <a:rPr lang="hu-HU" sz="3200" dirty="0" smtClean="0">
                <a:solidFill>
                  <a:srgbClr val="00B0F0"/>
                </a:solidFill>
              </a:rPr>
              <a:t>C/C++</a:t>
            </a:r>
            <a:endParaRPr lang="hu-HU" sz="3200" dirty="0">
              <a:solidFill>
                <a:srgbClr val="00B0F0"/>
              </a:solidFill>
            </a:endParaRPr>
          </a:p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DOOM </a:t>
            </a:r>
            <a:r>
              <a:rPr lang="hu-HU" sz="3200" dirty="0" smtClean="0">
                <a:solidFill>
                  <a:srgbClr val="00B0F0"/>
                </a:solidFill>
              </a:rPr>
              <a:t>60k sor  </a:t>
            </a:r>
            <a:r>
              <a:rPr lang="hu-HU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FaceBook </a:t>
            </a:r>
            <a:r>
              <a:rPr lang="hu-HU" sz="3200" dirty="0" smtClean="0">
                <a:solidFill>
                  <a:srgbClr val="00B0F0"/>
                </a:solidFill>
              </a:rPr>
              <a:t>60e6</a:t>
            </a:r>
            <a:endParaRPr lang="hu-HU" sz="3200" dirty="0">
              <a:solidFill>
                <a:srgbClr val="00B0F0"/>
              </a:solidFill>
            </a:endParaRPr>
          </a:p>
          <a:p>
            <a:pPr lvl="1"/>
            <a:r>
              <a:rPr lang="hu-HU" sz="3200" dirty="0" smtClean="0">
                <a:solidFill>
                  <a:srgbClr val="00B0F0"/>
                </a:solidFill>
              </a:rPr>
              <a:t>a </a:t>
            </a:r>
            <a:r>
              <a:rPr lang="hu-HU" sz="3200" dirty="0" smtClean="0"/>
              <a:t>=</a:t>
            </a:r>
            <a:r>
              <a:rPr lang="hu-HU" sz="3200" dirty="0" smtClean="0">
                <a:solidFill>
                  <a:srgbClr val="00B0F0"/>
                </a:solidFill>
              </a:rPr>
              <a:t> </a:t>
            </a:r>
            <a:r>
              <a:rPr lang="hu-HU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hu-HU" sz="3200" dirty="0" smtClean="0">
                <a:solidFill>
                  <a:srgbClr val="00B0F0"/>
                </a:solidFill>
              </a:rPr>
              <a:t>1</a:t>
            </a:r>
            <a:r>
              <a:rPr lang="hu-HU" sz="3200" dirty="0" smtClean="0"/>
              <a:t>+</a:t>
            </a:r>
            <a:r>
              <a:rPr lang="hu-HU" sz="3200" dirty="0" smtClean="0">
                <a:solidFill>
                  <a:srgbClr val="00B0F0"/>
                </a:solidFill>
              </a:rPr>
              <a:t>1</a:t>
            </a:r>
            <a:r>
              <a:rPr lang="hu-HU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hu-HU" sz="3200" dirty="0" smtClean="0"/>
              <a:t>+ </a:t>
            </a:r>
            <a:r>
              <a:rPr lang="hu-HU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hu-HU" sz="3200" dirty="0" smtClean="0">
                <a:solidFill>
                  <a:srgbClr val="00B0F0"/>
                </a:solidFill>
              </a:rPr>
              <a:t>2</a:t>
            </a:r>
            <a:r>
              <a:rPr lang="hu-HU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hu-HU" sz="3200" dirty="0" smtClean="0"/>
              <a:t>= </a:t>
            </a:r>
            <a:r>
              <a:rPr lang="hu-HU" sz="3200" dirty="0" smtClean="0">
                <a:solidFill>
                  <a:srgbClr val="00B0F0"/>
                </a:solidFill>
              </a:rPr>
              <a:t>4</a:t>
            </a:r>
            <a:endParaRPr lang="hu-HU" sz="3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4k =&gt; 4096x2160 =&gt; 8,8Mpixel</a:t>
            </a:r>
            <a:endParaRPr lang="hu-HU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Lande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2163" y="4149080"/>
            <a:ext cx="2911837" cy="23249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2200" y="3737764"/>
            <a:ext cx="1885131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hu-HU" sz="2400" b="1" dirty="0"/>
              <a:t>Játék 256 byte-ból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959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0"/>
            <a:ext cx="7467600" cy="729274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Programozás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>
            <a:normAutofit lnSpcReduction="10000"/>
          </a:bodyPr>
          <a:lstStyle/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Alkotás élménye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Szórakozás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>
                <a:solidFill>
                  <a:srgbClr val="FFFF00"/>
                </a:solidFill>
              </a:rPr>
              <a:t>[</a:t>
            </a:r>
            <a:r>
              <a:rPr lang="hu-HU" dirty="0">
                <a:solidFill>
                  <a:srgbClr val="00B0F0"/>
                </a:solidFill>
              </a:rPr>
              <a:t>Közben tanít</a:t>
            </a:r>
            <a:r>
              <a:rPr lang="hu-HU" dirty="0">
                <a:solidFill>
                  <a:srgbClr val="FFFF00"/>
                </a:solidFill>
              </a:rPr>
              <a:t>]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Probléma elemzés, megoldás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Új ismeretek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Csoportmunka, barátok, versenytársak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Program tárgyát is tanítja – AI, fizika, pénzügy...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Hasznos, érdekes, szép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Nem mindenkinek megy azonnal jól - gyakorlás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92D050"/>
                </a:solidFill>
              </a:rPr>
              <a:t>Tedd magadnak érdekessé!!!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 lvl="1"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Játék, szimuláció, 3D, Mobil, IoT, AI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>
                <a:solidFill>
                  <a:srgbClr val="00B0F0"/>
                </a:solidFill>
              </a:rPr>
              <a:t>Jól fizet</a:t>
            </a:r>
            <a:r>
              <a:rPr lang="hu-HU" dirty="0">
                <a:solidFill>
                  <a:srgbClr val="FFFF00"/>
                </a:solidFill>
              </a:rPr>
              <a:t>]</a:t>
            </a: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endParaRPr lang="en-US" dirty="0">
              <a:solidFill>
                <a:srgbClr val="FFFF00"/>
              </a:solidFill>
            </a:endParaRP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5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7904" y="3173487"/>
            <a:ext cx="158417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  <a:scene3d>
              <a:camera prst="orthographicFront">
                <a:rot lat="0" lon="0" rev="480000"/>
              </a:camera>
              <a:lightRig rig="threePt" dir="t"/>
            </a:scene3d>
          </a:bodyPr>
          <a:lstStyle/>
          <a:p>
            <a:r>
              <a:rPr lang="hu-H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gency FB" pitchFamily="34" charset="0"/>
              </a:rPr>
              <a:t>011011001</a:t>
            </a:r>
            <a:endParaRPr lang="en-US" sz="4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467600" cy="1008112"/>
          </a:xfrm>
        </p:spPr>
        <p:txBody>
          <a:bodyPr/>
          <a:lstStyle/>
          <a:p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 programozzak?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435280" cy="5069160"/>
          </a:xfrm>
        </p:spPr>
        <p:txBody>
          <a:bodyPr>
            <a:normAutofit/>
          </a:bodyPr>
          <a:lstStyle/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Bármit, amihez kedved van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Kezd egyszerűvel</a:t>
            </a:r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Kezd a lényeggel</a:t>
            </a:r>
            <a:endParaRPr lang="hu-HU" dirty="0" smtClean="0">
              <a:solidFill>
                <a:srgbClr val="FFFF00"/>
              </a:solidFill>
            </a:endParaRPr>
          </a:p>
          <a:p>
            <a:pPr>
              <a:buClr>
                <a:srgbClr val="FF00FF"/>
              </a:buClr>
              <a:buFont typeface="Arial" pitchFamily="34" charset="0"/>
              <a:buChar char="#"/>
            </a:pPr>
            <a:r>
              <a:rPr lang="hu-HU" dirty="0" smtClean="0">
                <a:solidFill>
                  <a:srgbClr val="FFFF00"/>
                </a:solidFill>
              </a:rPr>
              <a:t>[</a:t>
            </a:r>
            <a:r>
              <a:rPr lang="hu-HU" dirty="0" smtClean="0">
                <a:solidFill>
                  <a:srgbClr val="00B0F0"/>
                </a:solidFill>
              </a:rPr>
              <a:t>Játék</a:t>
            </a:r>
            <a:r>
              <a:rPr lang="hu-HU" dirty="0" smtClean="0">
                <a:solidFill>
                  <a:srgbClr val="FFFF00"/>
                </a:solidFill>
              </a:rPr>
              <a:t>]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Mert a legizgalmasabb</a:t>
            </a:r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Minden van benne, ami később is előfordulhat</a:t>
            </a:r>
          </a:p>
          <a:p>
            <a:pPr lvl="1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Sőt! Sok téma itt fejlődik ki</a:t>
            </a:r>
          </a:p>
          <a:p>
            <a:pPr lvl="2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AI</a:t>
            </a:r>
          </a:p>
          <a:p>
            <a:pPr lvl="2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3D</a:t>
            </a:r>
          </a:p>
          <a:p>
            <a:pPr lvl="2"/>
            <a:r>
              <a:rPr lang="hu-HU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Szimuláció</a:t>
            </a:r>
          </a:p>
          <a:p>
            <a:pPr lvl="1"/>
            <a:endParaRPr lang="hu-H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2040"/>
            <a:ext cx="7467600" cy="1008112"/>
          </a:xfrm>
        </p:spPr>
        <p:txBody>
          <a:bodyPr/>
          <a:lstStyle/>
          <a:p>
            <a:pPr algn="ctr"/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hu-HU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 programozzak?</a:t>
            </a:r>
            <a:r>
              <a:rPr lang="hu-HU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pic>
        <p:nvPicPr>
          <p:cNvPr id="5" name="ZXSpectrum_edi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80" y="1196752"/>
            <a:ext cx="2819400" cy="2286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77" y="4395387"/>
            <a:ext cx="3475159" cy="243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0" y="4102290"/>
            <a:ext cx="16764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80" y="1162802"/>
            <a:ext cx="212407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90"/>
          <a:stretch/>
        </p:blipFill>
        <p:spPr bwMode="auto">
          <a:xfrm>
            <a:off x="1702280" y="4102290"/>
            <a:ext cx="3869606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82" y="877051"/>
            <a:ext cx="30289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78" y="2482958"/>
            <a:ext cx="2692722" cy="199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55" y="1196752"/>
            <a:ext cx="1704975" cy="316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845280" y="2836312"/>
            <a:ext cx="1438688" cy="1724025"/>
            <a:chOff x="2845280" y="2872538"/>
            <a:chExt cx="1190625" cy="1724025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280" y="2872538"/>
              <a:ext cx="1190625" cy="172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2845280" y="2872538"/>
              <a:ext cx="1190625" cy="41244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 smtClean="0"/>
                <a:t>Birkácska</a:t>
              </a:r>
              <a:endParaRPr lang="en-US" sz="1600" dirty="0"/>
            </a:p>
          </p:txBody>
        </p:sp>
      </p:grp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340761"/>
            <a:ext cx="1020182" cy="214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10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" y="0"/>
            <a:ext cx="9135012" cy="684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1472952" cy="147295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0"/>
              </a:schemeClr>
            </a:glow>
            <a:outerShdw dist="35921" dir="2700000" algn="ctr" rotWithShape="0">
              <a:schemeClr val="bg2"/>
            </a:outerShdw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14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12120" cy="609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46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2493</TotalTime>
  <Words>1021</Words>
  <Application>Microsoft Office PowerPoint</Application>
  <PresentationFormat>On-screen Show (4:3)</PresentationFormat>
  <Paragraphs>123</Paragraphs>
  <Slides>10</Slides>
  <Notes>10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Technic</vt:lpstr>
      <vt:lpstr>#include &lt;GameDev4Beginners1.h&gt;</vt:lpstr>
      <vt:lpstr>{http://kahoot.it}</vt:lpstr>
      <vt:lpstr>{http://kahoot.it}</vt:lpstr>
      <vt:lpstr>{Programozás}</vt:lpstr>
      <vt:lpstr>PowerPoint Presentation</vt:lpstr>
      <vt:lpstr>{Mit programozzak?}</vt:lpstr>
      <vt:lpstr>{Mit programozzak?}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[Game  Development 4 beginners]</dc:title>
  <dc:creator>Akos</dc:creator>
  <cp:lastModifiedBy>Akos</cp:lastModifiedBy>
  <cp:revision>93</cp:revision>
  <dcterms:created xsi:type="dcterms:W3CDTF">2021-01-05T10:09:45Z</dcterms:created>
  <dcterms:modified xsi:type="dcterms:W3CDTF">2021-01-24T21:42:31Z</dcterms:modified>
</cp:coreProperties>
</file>